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261" r:id="rId3"/>
    <p:sldId id="263" r:id="rId4"/>
    <p:sldId id="264" r:id="rId5"/>
    <p:sldId id="265" r:id="rId6"/>
    <p:sldId id="267" r:id="rId7"/>
    <p:sldId id="274" r:id="rId8"/>
    <p:sldId id="278" r:id="rId9"/>
    <p:sldId id="279" r:id="rId10"/>
    <p:sldId id="280" r:id="rId11"/>
    <p:sldId id="281" r:id="rId12"/>
    <p:sldId id="269" r:id="rId13"/>
    <p:sldId id="282" r:id="rId14"/>
    <p:sldId id="29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72" r:id="rId24"/>
    <p:sldId id="291" r:id="rId25"/>
    <p:sldId id="273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11D"/>
    <a:srgbClr val="00FF87"/>
    <a:srgbClr val="00BD7B"/>
    <a:srgbClr val="00EA8F"/>
    <a:srgbClr val="FFFFFF"/>
    <a:srgbClr val="180020"/>
    <a:srgbClr val="15001E"/>
    <a:srgbClr val="200127"/>
    <a:srgbClr val="21012C"/>
    <a:srgbClr val="3600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84"/>
    <p:restoredTop sz="94710"/>
  </p:normalViewPr>
  <p:slideViewPr>
    <p:cSldViewPr snapToGrid="0" snapToObjects="1">
      <p:cViewPr>
        <p:scale>
          <a:sx n="102" d="100"/>
          <a:sy n="102" d="100"/>
        </p:scale>
        <p:origin x="440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E7261-A6D6-7249-923C-34306E161829}" type="datetimeFigureOut">
              <a:rPr lang="en-US" smtClean="0"/>
              <a:t>3/26/19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C2B386-C7D5-3E46-8ADE-1435570EF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43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2B386-C7D5-3E46-8ADE-1435570EFF5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537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E835A-C1C5-3D44-AAC8-F5CD2AEDFEB4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4132-F69B-AD46-A561-5A9AD827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00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E835A-C1C5-3D44-AAC8-F5CD2AEDFEB4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4132-F69B-AD46-A561-5A9AD827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949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E835A-C1C5-3D44-AAC8-F5CD2AEDFEB4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4132-F69B-AD46-A561-5A9AD827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41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E835A-C1C5-3D44-AAC8-F5CD2AEDFEB4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4132-F69B-AD46-A561-5A9AD827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684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E835A-C1C5-3D44-AAC8-F5CD2AEDFEB4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4132-F69B-AD46-A561-5A9AD827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528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E835A-C1C5-3D44-AAC8-F5CD2AEDFEB4}" type="datetimeFigureOut">
              <a:rPr lang="en-US" smtClean="0"/>
              <a:t>3/26/19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4132-F69B-AD46-A561-5A9AD827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11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E835A-C1C5-3D44-AAC8-F5CD2AEDFEB4}" type="datetimeFigureOut">
              <a:rPr lang="en-US" smtClean="0"/>
              <a:t>3/26/19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4132-F69B-AD46-A561-5A9AD827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89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E835A-C1C5-3D44-AAC8-F5CD2AEDFEB4}" type="datetimeFigureOut">
              <a:rPr lang="en-US" smtClean="0"/>
              <a:t>3/26/19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4132-F69B-AD46-A561-5A9AD827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475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E835A-C1C5-3D44-AAC8-F5CD2AEDFEB4}" type="datetimeFigureOut">
              <a:rPr lang="en-US" smtClean="0"/>
              <a:t>3/26/19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4132-F69B-AD46-A561-5A9AD827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71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E835A-C1C5-3D44-AAC8-F5CD2AEDFEB4}" type="datetimeFigureOut">
              <a:rPr lang="en-US" smtClean="0"/>
              <a:t>3/26/19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4132-F69B-AD46-A561-5A9AD827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915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E835A-C1C5-3D44-AAC8-F5CD2AEDFEB4}" type="datetimeFigureOut">
              <a:rPr lang="en-US" smtClean="0"/>
              <a:t>3/26/19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4132-F69B-AD46-A561-5A9AD827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8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2E835A-C1C5-3D44-AAC8-F5CD2AEDFEB4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04132-F69B-AD46-A561-5A9AD827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451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5.wdp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7.wdp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9.wdp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11.wdp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13.wdp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B4D68-C968-D942-BF2B-FB2C7A4E92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07BE6D-A756-5F4C-8BAD-60AF5B4812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6B72F3-379A-7B49-8F8D-AB7A6B893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58819" cy="6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62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324268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REQUISITOS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2C8C713-7800-F74E-A20C-5A8A12C6E98A}"/>
              </a:ext>
            </a:extLst>
          </p:cNvPr>
          <p:cNvCxnSpPr/>
          <p:nvPr/>
        </p:nvCxnSpPr>
        <p:spPr>
          <a:xfrm flipV="1">
            <a:off x="1037673" y="2813567"/>
            <a:ext cx="0" cy="3295400"/>
          </a:xfrm>
          <a:prstGeom prst="line">
            <a:avLst/>
          </a:prstGeom>
          <a:ln w="38100">
            <a:solidFill>
              <a:srgbClr val="FFFFFF">
                <a:alpha val="36471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D481C44-4D2B-3844-879A-AEF3F692CDA4}"/>
              </a:ext>
            </a:extLst>
          </p:cNvPr>
          <p:cNvCxnSpPr>
            <a:cxnSpLocks/>
          </p:cNvCxnSpPr>
          <p:nvPr/>
        </p:nvCxnSpPr>
        <p:spPr>
          <a:xfrm flipH="1" flipV="1">
            <a:off x="1040005" y="2838006"/>
            <a:ext cx="1493" cy="3276000"/>
          </a:xfrm>
          <a:prstGeom prst="line">
            <a:avLst/>
          </a:prstGeom>
          <a:ln w="38100">
            <a:solidFill>
              <a:srgbClr val="00EA8F"/>
            </a:solidFill>
          </a:ln>
          <a:effectLst>
            <a:glow rad="50800">
              <a:srgbClr val="00EA8F">
                <a:alpha val="3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9BFDFAF-C8C3-4F45-B321-91BC87C9C57C}"/>
              </a:ext>
            </a:extLst>
          </p:cNvPr>
          <p:cNvSpPr/>
          <p:nvPr/>
        </p:nvSpPr>
        <p:spPr>
          <a:xfrm>
            <a:off x="855248" y="2813568"/>
            <a:ext cx="10296000" cy="329539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47E43F1-F0F0-E24C-B4A1-CEF3F7F4217A}"/>
              </a:ext>
            </a:extLst>
          </p:cNvPr>
          <p:cNvSpPr/>
          <p:nvPr/>
        </p:nvSpPr>
        <p:spPr>
          <a:xfrm>
            <a:off x="1018180" y="2829630"/>
            <a:ext cx="36000" cy="36000"/>
          </a:xfrm>
          <a:prstGeom prst="ellipse">
            <a:avLst/>
          </a:prstGeom>
          <a:solidFill>
            <a:srgbClr val="00EA8F"/>
          </a:solidFill>
          <a:ln>
            <a:noFill/>
          </a:ln>
          <a:effectLst>
            <a:glow rad="152400">
              <a:srgbClr val="00EA8F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9A4267-C883-1A45-8FB6-1C6CF011301A}"/>
              </a:ext>
            </a:extLst>
          </p:cNvPr>
          <p:cNvSpPr txBox="1"/>
          <p:nvPr/>
        </p:nvSpPr>
        <p:spPr>
          <a:xfrm>
            <a:off x="1317046" y="2993075"/>
            <a:ext cx="959948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aplicação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deverá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suportar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correção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eventos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em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menos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10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segundos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BB18C9-2350-DA43-BC0E-0496987C2721}"/>
              </a:ext>
            </a:extLst>
          </p:cNvPr>
          <p:cNvSpPr/>
          <p:nvPr/>
        </p:nvSpPr>
        <p:spPr>
          <a:xfrm>
            <a:off x="953884" y="6129601"/>
            <a:ext cx="164592" cy="483857"/>
          </a:xfrm>
          <a:prstGeom prst="rect">
            <a:avLst/>
          </a:prstGeom>
          <a:solidFill>
            <a:srgbClr val="150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7524AB-1C2A-BE40-B250-E1748F2F6893}"/>
              </a:ext>
            </a:extLst>
          </p:cNvPr>
          <p:cNvSpPr/>
          <p:nvPr/>
        </p:nvSpPr>
        <p:spPr>
          <a:xfrm>
            <a:off x="839243" y="2217107"/>
            <a:ext cx="3420000" cy="536400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33CED9-1CB8-9443-8B07-08B5C2302D01}"/>
              </a:ext>
            </a:extLst>
          </p:cNvPr>
          <p:cNvSpPr txBox="1"/>
          <p:nvPr/>
        </p:nvSpPr>
        <p:spPr>
          <a:xfrm>
            <a:off x="1525565" y="2337102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Avenir Next" panose="020B0503020202020204" pitchFamily="34" charset="0"/>
              </a:rPr>
              <a:t>FUNCIONAIS</a:t>
            </a:r>
            <a:endParaRPr lang="en-US" sz="4000" b="1" spc="3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125CC8-F422-D74A-BCD1-581710BD0BED}"/>
              </a:ext>
            </a:extLst>
          </p:cNvPr>
          <p:cNvSpPr/>
          <p:nvPr/>
        </p:nvSpPr>
        <p:spPr>
          <a:xfrm>
            <a:off x="7754696" y="2224014"/>
            <a:ext cx="3420000" cy="536400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514483-407B-1E49-85C2-E926C580FABE}"/>
              </a:ext>
            </a:extLst>
          </p:cNvPr>
          <p:cNvSpPr/>
          <p:nvPr/>
        </p:nvSpPr>
        <p:spPr>
          <a:xfrm>
            <a:off x="4296969" y="2218544"/>
            <a:ext cx="3420000" cy="5950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58887B-E05A-6047-BD61-C2FE6E127C6F}"/>
              </a:ext>
            </a:extLst>
          </p:cNvPr>
          <p:cNvSpPr txBox="1"/>
          <p:nvPr/>
        </p:nvSpPr>
        <p:spPr>
          <a:xfrm>
            <a:off x="8351250" y="2337928"/>
            <a:ext cx="222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Avenir Next" panose="020B0503020202020204" pitchFamily="34" charset="0"/>
              </a:rPr>
              <a:t>DESEMPENHO</a:t>
            </a:r>
            <a:endParaRPr lang="en-US" sz="4000" b="1" spc="3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042D51-C68A-5A4D-A855-FCBD338300BA}"/>
              </a:ext>
            </a:extLst>
          </p:cNvPr>
          <p:cNvSpPr txBox="1"/>
          <p:nvPr/>
        </p:nvSpPr>
        <p:spPr>
          <a:xfrm>
            <a:off x="4921413" y="2337928"/>
            <a:ext cx="216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rgbClr val="180020"/>
                </a:solidFill>
                <a:latin typeface="Avenir Next" panose="020B0503020202020204" pitchFamily="34" charset="0"/>
              </a:rPr>
              <a:t>USABILIDADE</a:t>
            </a:r>
            <a:endParaRPr lang="en-US" sz="4000" b="1" spc="300" dirty="0">
              <a:solidFill>
                <a:srgbClr val="180020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161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324268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REQUISITOS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2C8C713-7800-F74E-A20C-5A8A12C6E98A}"/>
              </a:ext>
            </a:extLst>
          </p:cNvPr>
          <p:cNvCxnSpPr/>
          <p:nvPr/>
        </p:nvCxnSpPr>
        <p:spPr>
          <a:xfrm flipV="1">
            <a:off x="1037673" y="2813567"/>
            <a:ext cx="0" cy="3295400"/>
          </a:xfrm>
          <a:prstGeom prst="line">
            <a:avLst/>
          </a:prstGeom>
          <a:ln w="38100">
            <a:solidFill>
              <a:srgbClr val="FFFFFF">
                <a:alpha val="36471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D481C44-4D2B-3844-879A-AEF3F692CDA4}"/>
              </a:ext>
            </a:extLst>
          </p:cNvPr>
          <p:cNvCxnSpPr>
            <a:cxnSpLocks/>
          </p:cNvCxnSpPr>
          <p:nvPr/>
        </p:nvCxnSpPr>
        <p:spPr>
          <a:xfrm flipH="1" flipV="1">
            <a:off x="1040005" y="2838006"/>
            <a:ext cx="1493" cy="3276000"/>
          </a:xfrm>
          <a:prstGeom prst="line">
            <a:avLst/>
          </a:prstGeom>
          <a:ln w="38100">
            <a:solidFill>
              <a:srgbClr val="00EA8F"/>
            </a:solidFill>
          </a:ln>
          <a:effectLst>
            <a:glow rad="50800">
              <a:srgbClr val="00EA8F">
                <a:alpha val="3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9BFDFAF-C8C3-4F45-B321-91BC87C9C57C}"/>
              </a:ext>
            </a:extLst>
          </p:cNvPr>
          <p:cNvSpPr/>
          <p:nvPr/>
        </p:nvSpPr>
        <p:spPr>
          <a:xfrm>
            <a:off x="855248" y="2813568"/>
            <a:ext cx="10296000" cy="329539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9A4267-C883-1A45-8FB6-1C6CF011301A}"/>
              </a:ext>
            </a:extLst>
          </p:cNvPr>
          <p:cNvSpPr txBox="1"/>
          <p:nvPr/>
        </p:nvSpPr>
        <p:spPr>
          <a:xfrm>
            <a:off x="1317046" y="2993075"/>
            <a:ext cx="959948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registo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um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evento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deverá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ser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processado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imediato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,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modo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que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seja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possível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inserir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um novo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evento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logo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seguir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BB18C9-2350-DA43-BC0E-0496987C2721}"/>
              </a:ext>
            </a:extLst>
          </p:cNvPr>
          <p:cNvSpPr/>
          <p:nvPr/>
        </p:nvSpPr>
        <p:spPr>
          <a:xfrm>
            <a:off x="953884" y="6129601"/>
            <a:ext cx="164592" cy="483857"/>
          </a:xfrm>
          <a:prstGeom prst="rect">
            <a:avLst/>
          </a:prstGeom>
          <a:solidFill>
            <a:srgbClr val="150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1640D83-CFF2-E744-B9F8-18BB44495DF9}"/>
              </a:ext>
            </a:extLst>
          </p:cNvPr>
          <p:cNvSpPr/>
          <p:nvPr/>
        </p:nvSpPr>
        <p:spPr>
          <a:xfrm>
            <a:off x="1018180" y="2829630"/>
            <a:ext cx="36000" cy="36000"/>
          </a:xfrm>
          <a:prstGeom prst="ellipse">
            <a:avLst/>
          </a:prstGeom>
          <a:solidFill>
            <a:srgbClr val="00EA8F"/>
          </a:solidFill>
          <a:ln>
            <a:noFill/>
          </a:ln>
          <a:effectLst>
            <a:glow rad="152400">
              <a:srgbClr val="00EA8F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D731C3-0648-6A40-B5E0-C092CED6D1D7}"/>
              </a:ext>
            </a:extLst>
          </p:cNvPr>
          <p:cNvSpPr/>
          <p:nvPr/>
        </p:nvSpPr>
        <p:spPr>
          <a:xfrm>
            <a:off x="839243" y="2217107"/>
            <a:ext cx="3420000" cy="536400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831783-254A-5841-B8A4-1FF13297846E}"/>
              </a:ext>
            </a:extLst>
          </p:cNvPr>
          <p:cNvSpPr txBox="1"/>
          <p:nvPr/>
        </p:nvSpPr>
        <p:spPr>
          <a:xfrm>
            <a:off x="1525565" y="2337102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Avenir Next" panose="020B0503020202020204" pitchFamily="34" charset="0"/>
              </a:rPr>
              <a:t>FUNCIONAIS</a:t>
            </a:r>
            <a:endParaRPr lang="en-US" sz="4000" b="1" spc="3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895CF0-DC1E-E042-A669-760121C428EA}"/>
              </a:ext>
            </a:extLst>
          </p:cNvPr>
          <p:cNvSpPr/>
          <p:nvPr/>
        </p:nvSpPr>
        <p:spPr>
          <a:xfrm>
            <a:off x="4293247" y="2217107"/>
            <a:ext cx="3420000" cy="536400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3EF6D6E-1E71-1E43-98CF-027151A7B4FF}"/>
              </a:ext>
            </a:extLst>
          </p:cNvPr>
          <p:cNvSpPr/>
          <p:nvPr/>
        </p:nvSpPr>
        <p:spPr>
          <a:xfrm>
            <a:off x="7754696" y="2223132"/>
            <a:ext cx="3420000" cy="59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F03F857-0482-564E-816F-BAD0F3FF03C0}"/>
              </a:ext>
            </a:extLst>
          </p:cNvPr>
          <p:cNvSpPr txBox="1"/>
          <p:nvPr/>
        </p:nvSpPr>
        <p:spPr>
          <a:xfrm>
            <a:off x="8351250" y="2337928"/>
            <a:ext cx="222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rgbClr val="180020"/>
                </a:solidFill>
                <a:latin typeface="Avenir Next" panose="020B0503020202020204" pitchFamily="34" charset="0"/>
              </a:rPr>
              <a:t>DESEMPENHO</a:t>
            </a:r>
            <a:endParaRPr lang="en-US" sz="4000" b="1" spc="300" dirty="0">
              <a:solidFill>
                <a:srgbClr val="180020"/>
              </a:solidFill>
              <a:latin typeface="Avenir Next" panose="020B0503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D3E9B1-A2FF-714C-9642-2727636DAD12}"/>
              </a:ext>
            </a:extLst>
          </p:cNvPr>
          <p:cNvSpPr txBox="1"/>
          <p:nvPr/>
        </p:nvSpPr>
        <p:spPr>
          <a:xfrm>
            <a:off x="4921413" y="2337928"/>
            <a:ext cx="216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Avenir Next" panose="020B0503020202020204" pitchFamily="34" charset="0"/>
              </a:rPr>
              <a:t>USABILIDADE</a:t>
            </a:r>
            <a:endParaRPr lang="en-US" sz="4000" b="1" spc="3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791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66961E3-D8DC-A749-A739-84102B3D851A}"/>
              </a:ext>
            </a:extLst>
          </p:cNvPr>
          <p:cNvSpPr/>
          <p:nvPr/>
        </p:nvSpPr>
        <p:spPr>
          <a:xfrm>
            <a:off x="5805307" y="3870543"/>
            <a:ext cx="3569159" cy="32551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bg1">
                  <a:alpha val="88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91531" y="1113792"/>
            <a:ext cx="339708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MODELAÇÃO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6DE6C8-ACA2-A346-A167-2D0DE71F1B4A}"/>
              </a:ext>
            </a:extLst>
          </p:cNvPr>
          <p:cNvSpPr txBox="1"/>
          <p:nvPr/>
        </p:nvSpPr>
        <p:spPr>
          <a:xfrm>
            <a:off x="7591531" y="2483324"/>
            <a:ext cx="1072227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Modelo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domínio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7FB0E9A-EDE8-B142-AEB1-3ADFEEB23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567" y="4007300"/>
            <a:ext cx="3321928" cy="29852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91531" y="852256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549987-08E4-CB48-8E42-B93850AC6AA1}"/>
              </a:ext>
            </a:extLst>
          </p:cNvPr>
          <p:cNvSpPr/>
          <p:nvPr/>
        </p:nvSpPr>
        <p:spPr>
          <a:xfrm>
            <a:off x="5805307" y="3870543"/>
            <a:ext cx="3569159" cy="3255185"/>
          </a:xfrm>
          <a:prstGeom prst="rect">
            <a:avLst/>
          </a:prstGeom>
          <a:solidFill>
            <a:srgbClr val="15011D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CB18D652-B051-F241-914B-02B59193F0B7}"/>
              </a:ext>
            </a:extLst>
          </p:cNvPr>
          <p:cNvSpPr/>
          <p:nvPr/>
        </p:nvSpPr>
        <p:spPr>
          <a:xfrm>
            <a:off x="362842" y="852256"/>
            <a:ext cx="6686265" cy="5597066"/>
          </a:xfrm>
          <a:prstGeom prst="frame">
            <a:avLst>
              <a:gd name="adj1" fmla="val 991"/>
            </a:avLst>
          </a:prstGeom>
          <a:gradFill>
            <a:gsLst>
              <a:gs pos="0">
                <a:srgbClr val="00FF87"/>
              </a:gs>
              <a:gs pos="100000">
                <a:srgbClr val="00BD7B"/>
              </a:gs>
            </a:gsLst>
            <a:path path="circle">
              <a:fillToRect r="100000" b="100000"/>
            </a:path>
          </a:gradFill>
          <a:effectLst>
            <a:glow rad="152400">
              <a:srgbClr val="00FF87">
                <a:alpha val="3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22574D-EE52-3A41-9DAE-C7D9584D497E}"/>
              </a:ext>
            </a:extLst>
          </p:cNvPr>
          <p:cNvSpPr/>
          <p:nvPr/>
        </p:nvSpPr>
        <p:spPr>
          <a:xfrm>
            <a:off x="552843" y="1020616"/>
            <a:ext cx="6346247" cy="524402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bg1">
                  <a:alpha val="88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F74196-7E64-B444-B096-DF12B8E04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44" y="1115617"/>
            <a:ext cx="6327252" cy="507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62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66961E3-D8DC-A749-A739-84102B3D851A}"/>
              </a:ext>
            </a:extLst>
          </p:cNvPr>
          <p:cNvSpPr/>
          <p:nvPr/>
        </p:nvSpPr>
        <p:spPr>
          <a:xfrm>
            <a:off x="5805307" y="3870543"/>
            <a:ext cx="4190463" cy="32551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bg1">
                  <a:alpha val="88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91531" y="1113792"/>
            <a:ext cx="339708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MODELAÇÃO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6DE6C8-ACA2-A346-A167-2D0DE71F1B4A}"/>
              </a:ext>
            </a:extLst>
          </p:cNvPr>
          <p:cNvSpPr txBox="1"/>
          <p:nvPr/>
        </p:nvSpPr>
        <p:spPr>
          <a:xfrm>
            <a:off x="7591531" y="2483324"/>
            <a:ext cx="1072227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Diagrama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casos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uso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91531" y="852256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F74196-7E64-B444-B096-DF12B8E04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307" y="3760604"/>
            <a:ext cx="4092083" cy="32798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549987-08E4-CB48-8E42-B93850AC6AA1}"/>
              </a:ext>
            </a:extLst>
          </p:cNvPr>
          <p:cNvSpPr/>
          <p:nvPr/>
        </p:nvSpPr>
        <p:spPr>
          <a:xfrm>
            <a:off x="5805307" y="3870543"/>
            <a:ext cx="4190463" cy="3255185"/>
          </a:xfrm>
          <a:prstGeom prst="rect">
            <a:avLst/>
          </a:prstGeom>
          <a:solidFill>
            <a:srgbClr val="15011D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CB18D652-B051-F241-914B-02B59193F0B7}"/>
              </a:ext>
            </a:extLst>
          </p:cNvPr>
          <p:cNvSpPr/>
          <p:nvPr/>
        </p:nvSpPr>
        <p:spPr>
          <a:xfrm>
            <a:off x="362843" y="852256"/>
            <a:ext cx="6134906" cy="5597066"/>
          </a:xfrm>
          <a:prstGeom prst="frame">
            <a:avLst>
              <a:gd name="adj1" fmla="val 991"/>
            </a:avLst>
          </a:prstGeom>
          <a:gradFill>
            <a:gsLst>
              <a:gs pos="0">
                <a:srgbClr val="00FF87"/>
              </a:gs>
              <a:gs pos="100000">
                <a:srgbClr val="00BD7B"/>
              </a:gs>
            </a:gsLst>
            <a:path path="circle">
              <a:fillToRect r="100000" b="100000"/>
            </a:path>
          </a:gradFill>
          <a:effectLst>
            <a:glow rad="152400">
              <a:srgbClr val="00FF87">
                <a:alpha val="3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22574D-EE52-3A41-9DAE-C7D9584D497E}"/>
              </a:ext>
            </a:extLst>
          </p:cNvPr>
          <p:cNvSpPr/>
          <p:nvPr/>
        </p:nvSpPr>
        <p:spPr>
          <a:xfrm>
            <a:off x="552843" y="1020616"/>
            <a:ext cx="5803823" cy="524402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bg1">
                  <a:alpha val="88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7FB0E9A-EDE8-B142-AEB1-3ADFEEB23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415" y="1139037"/>
            <a:ext cx="5520664" cy="496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37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66961E3-D8DC-A749-A739-84102B3D851A}"/>
              </a:ext>
            </a:extLst>
          </p:cNvPr>
          <p:cNvSpPr/>
          <p:nvPr/>
        </p:nvSpPr>
        <p:spPr>
          <a:xfrm>
            <a:off x="4407170" y="3845490"/>
            <a:ext cx="3569159" cy="32551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bg1">
                  <a:alpha val="88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91531" y="1113792"/>
            <a:ext cx="339708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MODELAÇÃO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6DE6C8-ACA2-A346-A167-2D0DE71F1B4A}"/>
              </a:ext>
            </a:extLst>
          </p:cNvPr>
          <p:cNvSpPr txBox="1"/>
          <p:nvPr/>
        </p:nvSpPr>
        <p:spPr>
          <a:xfrm>
            <a:off x="7591531" y="2483324"/>
            <a:ext cx="1072227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Matriz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funcionalidades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7FB0E9A-EDE8-B142-AEB1-3ADFEEB23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2430" y="3982247"/>
            <a:ext cx="3321928" cy="29852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91531" y="852256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549987-08E4-CB48-8E42-B93850AC6AA1}"/>
              </a:ext>
            </a:extLst>
          </p:cNvPr>
          <p:cNvSpPr/>
          <p:nvPr/>
        </p:nvSpPr>
        <p:spPr>
          <a:xfrm>
            <a:off x="4407170" y="3845490"/>
            <a:ext cx="3569159" cy="3255185"/>
          </a:xfrm>
          <a:prstGeom prst="rect">
            <a:avLst/>
          </a:prstGeom>
          <a:solidFill>
            <a:srgbClr val="15011D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CB18D652-B051-F241-914B-02B59193F0B7}"/>
              </a:ext>
            </a:extLst>
          </p:cNvPr>
          <p:cNvSpPr/>
          <p:nvPr/>
        </p:nvSpPr>
        <p:spPr>
          <a:xfrm>
            <a:off x="362842" y="852256"/>
            <a:ext cx="6686265" cy="4258363"/>
          </a:xfrm>
          <a:prstGeom prst="frame">
            <a:avLst>
              <a:gd name="adj1" fmla="val 991"/>
            </a:avLst>
          </a:prstGeom>
          <a:gradFill>
            <a:gsLst>
              <a:gs pos="0">
                <a:srgbClr val="00FF87"/>
              </a:gs>
              <a:gs pos="100000">
                <a:srgbClr val="00BD7B"/>
              </a:gs>
            </a:gsLst>
            <a:path path="circle">
              <a:fillToRect r="100000" b="100000"/>
            </a:path>
          </a:gradFill>
          <a:effectLst>
            <a:glow rad="152400">
              <a:srgbClr val="00FF87">
                <a:alpha val="3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22574D-EE52-3A41-9DAE-C7D9584D497E}"/>
              </a:ext>
            </a:extLst>
          </p:cNvPr>
          <p:cNvSpPr/>
          <p:nvPr/>
        </p:nvSpPr>
        <p:spPr>
          <a:xfrm>
            <a:off x="552843" y="1020616"/>
            <a:ext cx="6346247" cy="395787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bg1">
                  <a:alpha val="88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32B29B-4091-0643-91BF-87910BCC5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43" y="1020616"/>
            <a:ext cx="6346247" cy="395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78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27703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MOCKUPS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8AD7FF-689F-BB40-9D83-D63BA3700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69120" y="1187316"/>
            <a:ext cx="3178025" cy="44833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E5EB05-DBA3-034D-8A8C-6C6EEEE5B21D}"/>
              </a:ext>
            </a:extLst>
          </p:cNvPr>
          <p:cNvSpPr txBox="1"/>
          <p:nvPr/>
        </p:nvSpPr>
        <p:spPr>
          <a:xfrm>
            <a:off x="734860" y="2123809"/>
            <a:ext cx="1072227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Lista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jogos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clube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EC63E6-5B4C-8F4A-853B-2480B6EA0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559" y="277686"/>
            <a:ext cx="4474088" cy="630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207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27703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MOCKUPS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8AD7FF-689F-BB40-9D83-D63BA3700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0082" y="1187316"/>
            <a:ext cx="3176101" cy="44833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E5EB05-DBA3-034D-8A8C-6C6EEEE5B21D}"/>
              </a:ext>
            </a:extLst>
          </p:cNvPr>
          <p:cNvSpPr txBox="1"/>
          <p:nvPr/>
        </p:nvSpPr>
        <p:spPr>
          <a:xfrm>
            <a:off x="734860" y="2123809"/>
            <a:ext cx="379680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Partida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passada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respetiva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representação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gráfica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das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estatísticas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recolhidas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58521C-E996-E340-B641-E45B0BD39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1859" y="1190565"/>
            <a:ext cx="3178025" cy="44768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EC63E6-5B4C-8F4A-853B-2480B6EA0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5801" y="277686"/>
            <a:ext cx="4467604" cy="630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66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27703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MOCKUPS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8AD7FF-689F-BB40-9D83-D63BA3700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0082" y="1190978"/>
            <a:ext cx="3176101" cy="44760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E5EB05-DBA3-034D-8A8C-6C6EEEE5B21D}"/>
              </a:ext>
            </a:extLst>
          </p:cNvPr>
          <p:cNvSpPr txBox="1"/>
          <p:nvPr/>
        </p:nvSpPr>
        <p:spPr>
          <a:xfrm>
            <a:off x="734861" y="2123809"/>
            <a:ext cx="3974926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Um dos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diversos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filtros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aplicáveis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eventos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uma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partida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B0ECBC-9615-A24D-9EBB-CAC5FDAD1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4162" y="1190566"/>
            <a:ext cx="3173125" cy="44764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EC63E6-5B4C-8F4A-853B-2480B6EA0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7152" y="277686"/>
            <a:ext cx="4464901" cy="630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43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27703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MOCKUPS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8AD7FF-689F-BB40-9D83-D63BA3700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0082" y="1191920"/>
            <a:ext cx="3176101" cy="44741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E5EB05-DBA3-034D-8A8C-6C6EEEE5B21D}"/>
              </a:ext>
            </a:extLst>
          </p:cNvPr>
          <p:cNvSpPr txBox="1"/>
          <p:nvPr/>
        </p:nvSpPr>
        <p:spPr>
          <a:xfrm>
            <a:off x="734861" y="2123809"/>
            <a:ext cx="397492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Partida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realizar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, com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fácil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acesso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eventos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anteriores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entre as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duas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equipas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B0ECBC-9615-A24D-9EBB-CAC5FDAD1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5122" y="1190566"/>
            <a:ext cx="3171205" cy="44764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EC63E6-5B4C-8F4A-853B-2480B6EA0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7152" y="282833"/>
            <a:ext cx="4464901" cy="629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648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27703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MOCKUPS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8AD7FF-689F-BB40-9D83-D63BA3700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0082" y="1191920"/>
            <a:ext cx="3176100" cy="44741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E5EB05-DBA3-034D-8A8C-6C6EEEE5B21D}"/>
              </a:ext>
            </a:extLst>
          </p:cNvPr>
          <p:cNvSpPr txBox="1"/>
          <p:nvPr/>
        </p:nvSpPr>
        <p:spPr>
          <a:xfrm>
            <a:off x="734861" y="2123809"/>
            <a:ext cx="3974926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Seleção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dos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jogadores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convocados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para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partida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realizar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B0ECBC-9615-A24D-9EBB-CAC5FDAD1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5122" y="1194222"/>
            <a:ext cx="3171205" cy="44691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EC63E6-5B4C-8F4A-853B-2480B6EA0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7152" y="284157"/>
            <a:ext cx="4464901" cy="628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705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30027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OBJETIVOS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6DE6C8-ACA2-A346-A167-2D0DE71F1B4A}"/>
              </a:ext>
            </a:extLst>
          </p:cNvPr>
          <p:cNvSpPr txBox="1"/>
          <p:nvPr/>
        </p:nvSpPr>
        <p:spPr>
          <a:xfrm>
            <a:off x="751562" y="2030761"/>
            <a:ext cx="10722279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Desenvolver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uma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aplicação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que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permita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o </a:t>
            </a:r>
            <a:r>
              <a:rPr lang="en-US" sz="2400" b="1" dirty="0" err="1">
                <a:solidFill>
                  <a:schemeClr val="bg1"/>
                </a:solidFill>
                <a:latin typeface="Avenir Next" panose="020B0503020202020204" pitchFamily="34" charset="0"/>
              </a:rPr>
              <a:t>registo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b="1" dirty="0" err="1">
                <a:solidFill>
                  <a:schemeClr val="bg1"/>
                </a:solidFill>
                <a:latin typeface="Avenir Next" panose="020B0503020202020204" pitchFamily="34" charset="0"/>
              </a:rPr>
              <a:t>eventos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ocorridos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durante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uma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partida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hóquei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em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patins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para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gerar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</a:rPr>
              <a:t>dados </a:t>
            </a:r>
            <a:r>
              <a:rPr lang="en-US" sz="2400" b="1" dirty="0" err="1">
                <a:solidFill>
                  <a:schemeClr val="bg1"/>
                </a:solidFill>
                <a:latin typeface="Avenir Next" panose="020B0503020202020204" pitchFamily="34" charset="0"/>
              </a:rPr>
              <a:t>estatísticos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que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auxiliem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análise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deteção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problemas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numa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equipa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,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modo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poder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venir Next" panose="020B0503020202020204" pitchFamily="34" charset="0"/>
              </a:rPr>
              <a:t>focar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venir Next" panose="020B0503020202020204" pitchFamily="34" charset="0"/>
              </a:rPr>
              <a:t>em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venir Next" panose="020B0503020202020204" pitchFamily="34" charset="0"/>
              </a:rPr>
              <a:t>aspetos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venir Next" panose="020B0503020202020204" pitchFamily="34" charset="0"/>
              </a:rPr>
              <a:t>específicos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durante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as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sessões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treino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Aplicações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como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esta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bastante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comuns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na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esfera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desportiva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em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Portugal,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porém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modalidade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b="1" dirty="0" err="1">
                <a:solidFill>
                  <a:schemeClr val="bg1"/>
                </a:solidFill>
                <a:latin typeface="Avenir Next" panose="020B0503020202020204" pitchFamily="34" charset="0"/>
              </a:rPr>
              <a:t>hóquei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venir Next" panose="020B0503020202020204" pitchFamily="34" charset="0"/>
              </a:rPr>
              <a:t>em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venir Next" panose="020B0503020202020204" pitchFamily="34" charset="0"/>
              </a:rPr>
              <a:t>patins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venir Next" panose="020B0503020202020204" pitchFamily="34" charset="0"/>
              </a:rPr>
              <a:t>encontra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</a:rPr>
              <a:t>-se </a:t>
            </a:r>
            <a:r>
              <a:rPr lang="en-US" sz="2400" b="1" dirty="0" err="1">
                <a:solidFill>
                  <a:schemeClr val="bg1"/>
                </a:solidFill>
                <a:latin typeface="Avenir Next" panose="020B0503020202020204" pitchFamily="34" charset="0"/>
              </a:rPr>
              <a:t>vários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venir Next" panose="020B0503020202020204" pitchFamily="34" charset="0"/>
              </a:rPr>
              <a:t>passos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venir Next" panose="020B0503020202020204" pitchFamily="34" charset="0"/>
              </a:rPr>
              <a:t>atrás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no que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toca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à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informatização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deste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desporto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1713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O PROJETO</a:t>
            </a:r>
          </a:p>
        </p:txBody>
      </p:sp>
    </p:spTree>
    <p:extLst>
      <p:ext uri="{BB962C8B-B14F-4D97-AF65-F5344CB8AC3E}">
        <p14:creationId xmlns:p14="http://schemas.microsoft.com/office/powerpoint/2010/main" val="3905625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27703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MOCKUPS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8AD7FF-689F-BB40-9D83-D63BA3700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0082" y="1191920"/>
            <a:ext cx="3176100" cy="44741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E5EB05-DBA3-034D-8A8C-6C6EEEE5B21D}"/>
              </a:ext>
            </a:extLst>
          </p:cNvPr>
          <p:cNvSpPr txBox="1"/>
          <p:nvPr/>
        </p:nvSpPr>
        <p:spPr>
          <a:xfrm>
            <a:off x="734861" y="2123809"/>
            <a:ext cx="3974926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Seleção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dos 5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jogadores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no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alinhamento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inicial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partida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B0ECBC-9615-A24D-9EBB-CAC5FDAD1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5122" y="1195162"/>
            <a:ext cx="3171205" cy="44672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EC63E6-5B4C-8F4A-853B-2480B6EA0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7152" y="284157"/>
            <a:ext cx="4464900" cy="628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60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27703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MOCKUPS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8AD7FF-689F-BB40-9D83-D63BA3700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0082" y="1191920"/>
            <a:ext cx="3176099" cy="44741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E5EB05-DBA3-034D-8A8C-6C6EEEE5B21D}"/>
              </a:ext>
            </a:extLst>
          </p:cNvPr>
          <p:cNvSpPr txBox="1"/>
          <p:nvPr/>
        </p:nvSpPr>
        <p:spPr>
          <a:xfrm>
            <a:off x="734861" y="2123809"/>
            <a:ext cx="3974926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Partida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decorrer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 Novo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evento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ser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registado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momento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histórico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eventos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abaixo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B0ECBC-9615-A24D-9EBB-CAC5FDAD1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5122" y="1195162"/>
            <a:ext cx="3171204" cy="44672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EC63E6-5B4C-8F4A-853B-2480B6EA0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7152" y="284157"/>
            <a:ext cx="4464900" cy="628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20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27703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MOCKUPS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E5EB05-DBA3-034D-8A8C-6C6EEEE5B21D}"/>
              </a:ext>
            </a:extLst>
          </p:cNvPr>
          <p:cNvSpPr txBox="1"/>
          <p:nvPr/>
        </p:nvSpPr>
        <p:spPr>
          <a:xfrm>
            <a:off x="734861" y="2123809"/>
            <a:ext cx="3974926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Partida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decorrer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 Novo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evento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ser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registado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faltando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apenas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selecionar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zona de campo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onde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ocorreu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B0ECBC-9615-A24D-9EBB-CAC5FDAD1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5122" y="1195162"/>
            <a:ext cx="3171204" cy="44672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EC63E6-5B4C-8F4A-853B-2480B6EA0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152" y="284157"/>
            <a:ext cx="4464899" cy="628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322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52509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PASSOS SEGUINTES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6DE6C8-ACA2-A346-A167-2D0DE71F1B4A}"/>
              </a:ext>
            </a:extLst>
          </p:cNvPr>
          <p:cNvSpPr txBox="1"/>
          <p:nvPr/>
        </p:nvSpPr>
        <p:spPr>
          <a:xfrm>
            <a:off x="751562" y="2118443"/>
            <a:ext cx="10722279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Terminado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agora 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planeamento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, segue-se agora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fase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familiarização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com as ferramentas 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consequente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desenvolvimento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As ferramentas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serem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utilizadas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devem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ter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em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conta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vertente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i="1" dirty="0">
                <a:solidFill>
                  <a:schemeClr val="bg1"/>
                </a:solidFill>
                <a:latin typeface="Avenir Next" panose="020B0503020202020204" pitchFamily="34" charset="0"/>
              </a:rPr>
              <a:t>mobile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aplicação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Assim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sendo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esta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será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uma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i="1" dirty="0">
                <a:solidFill>
                  <a:schemeClr val="bg1"/>
                </a:solidFill>
                <a:latin typeface="Avenir Next" panose="020B0503020202020204" pitchFamily="34" charset="0"/>
              </a:rPr>
              <a:t>web-app 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ser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desenvolvida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com a </a:t>
            </a:r>
            <a:r>
              <a:rPr lang="en-US" sz="2400" i="1" dirty="0">
                <a:solidFill>
                  <a:schemeClr val="bg1"/>
                </a:solidFill>
                <a:latin typeface="Avenir Next" panose="020B0503020202020204" pitchFamily="34" charset="0"/>
              </a:rPr>
              <a:t>framework Django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para o </a:t>
            </a:r>
            <a:r>
              <a:rPr lang="en-US" sz="2400" i="1" dirty="0">
                <a:solidFill>
                  <a:schemeClr val="bg1"/>
                </a:solidFill>
                <a:latin typeface="Avenir Next" panose="020B0503020202020204" pitchFamily="34" charset="0"/>
              </a:rPr>
              <a:t>back-end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estando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ainda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ser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estudada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integração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com o </a:t>
            </a:r>
            <a:r>
              <a:rPr lang="en-US" sz="2400" i="1" dirty="0">
                <a:solidFill>
                  <a:schemeClr val="bg1"/>
                </a:solidFill>
                <a:latin typeface="Avenir Next" panose="020B0503020202020204" pitchFamily="34" charset="0"/>
              </a:rPr>
              <a:t>front-end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1713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O PROJETO</a:t>
            </a:r>
          </a:p>
        </p:txBody>
      </p:sp>
    </p:spTree>
    <p:extLst>
      <p:ext uri="{BB962C8B-B14F-4D97-AF65-F5344CB8AC3E}">
        <p14:creationId xmlns:p14="http://schemas.microsoft.com/office/powerpoint/2010/main" val="1237358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52509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PASSOS SEGUINTES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6DE6C8-ACA2-A346-A167-2D0DE71F1B4A}"/>
              </a:ext>
            </a:extLst>
          </p:cNvPr>
          <p:cNvSpPr txBox="1"/>
          <p:nvPr/>
        </p:nvSpPr>
        <p:spPr>
          <a:xfrm>
            <a:off x="751562" y="2118443"/>
            <a:ext cx="10722279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Durante 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desenvolvimento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será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efetuada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uma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série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testes para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verificar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cumprimento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do </a:t>
            </a:r>
            <a:r>
              <a:rPr lang="en-US" sz="2400" i="1" dirty="0">
                <a:solidFill>
                  <a:schemeClr val="bg1"/>
                </a:solidFill>
                <a:latin typeface="Avenir Next" panose="020B0503020202020204" pitchFamily="34" charset="0"/>
              </a:rPr>
              <a:t>software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com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requisites,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seguido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uma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fase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testes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mais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intensiva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no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término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desenvolvimento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1713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O PROJETO</a:t>
            </a:r>
          </a:p>
        </p:txBody>
      </p:sp>
    </p:spTree>
    <p:extLst>
      <p:ext uri="{BB962C8B-B14F-4D97-AF65-F5344CB8AC3E}">
        <p14:creationId xmlns:p14="http://schemas.microsoft.com/office/powerpoint/2010/main" val="3854490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B4D68-C968-D942-BF2B-FB2C7A4E92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07BE6D-A756-5F4C-8BAD-60AF5B4812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6B72F3-379A-7B49-8F8D-AB7A6B893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58819" cy="6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895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40089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PLANEAMENTO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6DE6C8-ACA2-A346-A167-2D0DE71F1B4A}"/>
              </a:ext>
            </a:extLst>
          </p:cNvPr>
          <p:cNvSpPr txBox="1"/>
          <p:nvPr/>
        </p:nvSpPr>
        <p:spPr>
          <a:xfrm>
            <a:off x="751562" y="2030761"/>
            <a:ext cx="1072227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planeamento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das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etapas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desenvolvimento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um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projeto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é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essencial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para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melhorar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gestão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tempo e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dependências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entre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etapas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45019CB-E7BD-4648-B207-A2BE418E5E4C}"/>
              </a:ext>
            </a:extLst>
          </p:cNvPr>
          <p:cNvGrpSpPr/>
          <p:nvPr/>
        </p:nvGrpSpPr>
        <p:grpSpPr>
          <a:xfrm>
            <a:off x="1778697" y="3298620"/>
            <a:ext cx="8329808" cy="3465436"/>
            <a:chOff x="2922517" y="3955088"/>
            <a:chExt cx="6346966" cy="263107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C44479A-9369-984D-9528-15CD8AAE2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22517" y="3955088"/>
              <a:ext cx="6346966" cy="2631079"/>
            </a:xfrm>
            <a:prstGeom prst="roundRect">
              <a:avLst>
                <a:gd name="adj" fmla="val 6993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CFBE883-E15E-3140-B5D9-8D9A44EB5743}"/>
                </a:ext>
              </a:extLst>
            </p:cNvPr>
            <p:cNvSpPr/>
            <p:nvPr/>
          </p:nvSpPr>
          <p:spPr>
            <a:xfrm>
              <a:off x="3983277" y="5511452"/>
              <a:ext cx="275572" cy="2004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B33C69E-5538-AF45-B8D3-08C0502370A2}"/>
                </a:ext>
              </a:extLst>
            </p:cNvPr>
            <p:cNvSpPr/>
            <p:nvPr/>
          </p:nvSpPr>
          <p:spPr>
            <a:xfrm>
              <a:off x="3983277" y="6335646"/>
              <a:ext cx="275572" cy="2004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9074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324268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REQUISITOS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2C8C713-7800-F74E-A20C-5A8A12C6E98A}"/>
              </a:ext>
            </a:extLst>
          </p:cNvPr>
          <p:cNvCxnSpPr/>
          <p:nvPr/>
        </p:nvCxnSpPr>
        <p:spPr>
          <a:xfrm flipV="1">
            <a:off x="1042245" y="2813567"/>
            <a:ext cx="0" cy="3295400"/>
          </a:xfrm>
          <a:prstGeom prst="line">
            <a:avLst/>
          </a:prstGeom>
          <a:ln w="38100">
            <a:solidFill>
              <a:srgbClr val="FFFFFF">
                <a:alpha val="36471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D481C44-4D2B-3844-879A-AEF3F692CDA4}"/>
              </a:ext>
            </a:extLst>
          </p:cNvPr>
          <p:cNvCxnSpPr>
            <a:cxnSpLocks/>
          </p:cNvCxnSpPr>
          <p:nvPr/>
        </p:nvCxnSpPr>
        <p:spPr>
          <a:xfrm flipH="1" flipV="1">
            <a:off x="1040005" y="5287152"/>
            <a:ext cx="1493" cy="820800"/>
          </a:xfrm>
          <a:prstGeom prst="line">
            <a:avLst/>
          </a:prstGeom>
          <a:ln w="38100">
            <a:solidFill>
              <a:srgbClr val="00EA8F"/>
            </a:solidFill>
          </a:ln>
          <a:effectLst>
            <a:glow rad="50800">
              <a:srgbClr val="00EA8F">
                <a:alpha val="3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9BFDFAF-C8C3-4F45-B321-91BC87C9C57C}"/>
              </a:ext>
            </a:extLst>
          </p:cNvPr>
          <p:cNvSpPr/>
          <p:nvPr/>
        </p:nvSpPr>
        <p:spPr>
          <a:xfrm>
            <a:off x="855248" y="2813568"/>
            <a:ext cx="10296000" cy="329539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47E43F1-F0F0-E24C-B4A1-CEF3F7F4217A}"/>
              </a:ext>
            </a:extLst>
          </p:cNvPr>
          <p:cNvSpPr/>
          <p:nvPr/>
        </p:nvSpPr>
        <p:spPr>
          <a:xfrm>
            <a:off x="1022752" y="5268613"/>
            <a:ext cx="36000" cy="36000"/>
          </a:xfrm>
          <a:prstGeom prst="ellipse">
            <a:avLst/>
          </a:prstGeom>
          <a:solidFill>
            <a:srgbClr val="00EA8F"/>
          </a:solidFill>
          <a:ln>
            <a:noFill/>
          </a:ln>
          <a:effectLst>
            <a:glow rad="152400">
              <a:srgbClr val="00EA8F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9A4267-C883-1A45-8FB6-1C6CF011301A}"/>
              </a:ext>
            </a:extLst>
          </p:cNvPr>
          <p:cNvSpPr txBox="1"/>
          <p:nvPr/>
        </p:nvSpPr>
        <p:spPr>
          <a:xfrm>
            <a:off x="1317046" y="2993075"/>
            <a:ext cx="959948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aplicação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deve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permitir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registo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eventos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ocorridos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durante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uma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partida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hóquei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em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patins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1EE22E-613D-EF49-91F1-B6BA61566E5C}"/>
              </a:ext>
            </a:extLst>
          </p:cNvPr>
          <p:cNvSpPr/>
          <p:nvPr/>
        </p:nvSpPr>
        <p:spPr>
          <a:xfrm>
            <a:off x="953884" y="6129601"/>
            <a:ext cx="164592" cy="483857"/>
          </a:xfrm>
          <a:prstGeom prst="rect">
            <a:avLst/>
          </a:prstGeom>
          <a:solidFill>
            <a:srgbClr val="150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5224DB-6A0B-6542-94D0-FE3C6482DDE2}"/>
              </a:ext>
            </a:extLst>
          </p:cNvPr>
          <p:cNvSpPr/>
          <p:nvPr/>
        </p:nvSpPr>
        <p:spPr>
          <a:xfrm>
            <a:off x="839243" y="2217107"/>
            <a:ext cx="3420000" cy="6097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669FE7-BE9E-3544-9C4E-FAF8A8C5547A}"/>
              </a:ext>
            </a:extLst>
          </p:cNvPr>
          <p:cNvSpPr txBox="1"/>
          <p:nvPr/>
        </p:nvSpPr>
        <p:spPr>
          <a:xfrm>
            <a:off x="1525565" y="2337102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rgbClr val="180020"/>
                </a:solidFill>
                <a:latin typeface="Avenir Next" panose="020B0503020202020204" pitchFamily="34" charset="0"/>
              </a:rPr>
              <a:t>FUNCIONAIS</a:t>
            </a:r>
            <a:endParaRPr lang="en-US" sz="4000" b="1" spc="300" dirty="0">
              <a:solidFill>
                <a:srgbClr val="180020"/>
              </a:solidFill>
              <a:latin typeface="Avenir Next" panose="020B0503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37D837-582F-4B4E-A729-BB1AB51C6EFA}"/>
              </a:ext>
            </a:extLst>
          </p:cNvPr>
          <p:cNvSpPr/>
          <p:nvPr/>
        </p:nvSpPr>
        <p:spPr>
          <a:xfrm>
            <a:off x="7754696" y="2213507"/>
            <a:ext cx="3420000" cy="536400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493B9BB-F56E-934E-AD65-355FA6D3244A}"/>
              </a:ext>
            </a:extLst>
          </p:cNvPr>
          <p:cNvSpPr/>
          <p:nvPr/>
        </p:nvSpPr>
        <p:spPr>
          <a:xfrm>
            <a:off x="4296969" y="2213506"/>
            <a:ext cx="3420000" cy="536401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D89FF3-C3DA-2C44-A102-59479F5738EB}"/>
              </a:ext>
            </a:extLst>
          </p:cNvPr>
          <p:cNvSpPr txBox="1"/>
          <p:nvPr/>
        </p:nvSpPr>
        <p:spPr>
          <a:xfrm>
            <a:off x="8351250" y="2337928"/>
            <a:ext cx="222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Avenir Next" panose="020B0503020202020204" pitchFamily="34" charset="0"/>
              </a:rPr>
              <a:t>DESEMPENHO</a:t>
            </a:r>
            <a:endParaRPr lang="en-US" sz="4000" b="1" spc="3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27CC1A-4B9D-034A-BF68-E876DACE15E6}"/>
              </a:ext>
            </a:extLst>
          </p:cNvPr>
          <p:cNvSpPr txBox="1"/>
          <p:nvPr/>
        </p:nvSpPr>
        <p:spPr>
          <a:xfrm>
            <a:off x="4921413" y="2337928"/>
            <a:ext cx="216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Avenir Next" panose="020B0503020202020204" pitchFamily="34" charset="0"/>
              </a:rPr>
              <a:t>USABILIDADE</a:t>
            </a:r>
            <a:endParaRPr lang="en-US" sz="4000" b="1" spc="3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522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324268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REQUISITOS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2C8C713-7800-F74E-A20C-5A8A12C6E98A}"/>
              </a:ext>
            </a:extLst>
          </p:cNvPr>
          <p:cNvCxnSpPr/>
          <p:nvPr/>
        </p:nvCxnSpPr>
        <p:spPr>
          <a:xfrm flipV="1">
            <a:off x="1042245" y="2813567"/>
            <a:ext cx="0" cy="3295400"/>
          </a:xfrm>
          <a:prstGeom prst="line">
            <a:avLst/>
          </a:prstGeom>
          <a:ln w="38100">
            <a:solidFill>
              <a:srgbClr val="FFFFFF">
                <a:alpha val="36471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D481C44-4D2B-3844-879A-AEF3F692CDA4}"/>
              </a:ext>
            </a:extLst>
          </p:cNvPr>
          <p:cNvCxnSpPr>
            <a:cxnSpLocks/>
          </p:cNvCxnSpPr>
          <p:nvPr/>
        </p:nvCxnSpPr>
        <p:spPr>
          <a:xfrm flipH="1" flipV="1">
            <a:off x="1040005" y="4466785"/>
            <a:ext cx="1493" cy="1645200"/>
          </a:xfrm>
          <a:prstGeom prst="line">
            <a:avLst/>
          </a:prstGeom>
          <a:ln w="38100">
            <a:solidFill>
              <a:srgbClr val="00EA8F"/>
            </a:solidFill>
          </a:ln>
          <a:effectLst>
            <a:glow rad="50800">
              <a:srgbClr val="00EA8F">
                <a:alpha val="3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9BFDFAF-C8C3-4F45-B321-91BC87C9C57C}"/>
              </a:ext>
            </a:extLst>
          </p:cNvPr>
          <p:cNvSpPr/>
          <p:nvPr/>
        </p:nvSpPr>
        <p:spPr>
          <a:xfrm>
            <a:off x="855248" y="2813568"/>
            <a:ext cx="10296000" cy="329539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47E43F1-F0F0-E24C-B4A1-CEF3F7F4217A}"/>
              </a:ext>
            </a:extLst>
          </p:cNvPr>
          <p:cNvSpPr/>
          <p:nvPr/>
        </p:nvSpPr>
        <p:spPr>
          <a:xfrm>
            <a:off x="1022752" y="4452275"/>
            <a:ext cx="36000" cy="36000"/>
          </a:xfrm>
          <a:prstGeom prst="ellipse">
            <a:avLst/>
          </a:prstGeom>
          <a:solidFill>
            <a:srgbClr val="00EA8F"/>
          </a:solidFill>
          <a:ln>
            <a:noFill/>
          </a:ln>
          <a:effectLst>
            <a:glow rad="152400">
              <a:srgbClr val="00EA8F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9A4267-C883-1A45-8FB6-1C6CF011301A}"/>
              </a:ext>
            </a:extLst>
          </p:cNvPr>
          <p:cNvSpPr txBox="1"/>
          <p:nvPr/>
        </p:nvSpPr>
        <p:spPr>
          <a:xfrm>
            <a:off x="1317046" y="2993075"/>
            <a:ext cx="959948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aplicação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deve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permitir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gerar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consultar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estatísticas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sobre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eventos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passados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, sob 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formato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gráfico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ou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representadas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no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terreno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jogo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sujeitas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diversos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tipos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filtros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D8C0B1-3088-6741-909C-40E0BD47BD7C}"/>
              </a:ext>
            </a:extLst>
          </p:cNvPr>
          <p:cNvSpPr/>
          <p:nvPr/>
        </p:nvSpPr>
        <p:spPr>
          <a:xfrm>
            <a:off x="953884" y="6129601"/>
            <a:ext cx="164592" cy="483857"/>
          </a:xfrm>
          <a:prstGeom prst="rect">
            <a:avLst/>
          </a:prstGeom>
          <a:solidFill>
            <a:srgbClr val="150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D79CD3-9EF0-7046-8B09-C272531339D6}"/>
              </a:ext>
            </a:extLst>
          </p:cNvPr>
          <p:cNvSpPr/>
          <p:nvPr/>
        </p:nvSpPr>
        <p:spPr>
          <a:xfrm>
            <a:off x="839243" y="2217107"/>
            <a:ext cx="3420000" cy="6097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976C78-B045-724D-A61E-19761D67191E}"/>
              </a:ext>
            </a:extLst>
          </p:cNvPr>
          <p:cNvSpPr txBox="1"/>
          <p:nvPr/>
        </p:nvSpPr>
        <p:spPr>
          <a:xfrm>
            <a:off x="1525565" y="2337102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rgbClr val="180020"/>
                </a:solidFill>
                <a:latin typeface="Avenir Next" panose="020B0503020202020204" pitchFamily="34" charset="0"/>
              </a:rPr>
              <a:t>FUNCIONAIS</a:t>
            </a:r>
            <a:endParaRPr lang="en-US" sz="4000" b="1" spc="300" dirty="0">
              <a:solidFill>
                <a:srgbClr val="180020"/>
              </a:solidFill>
              <a:latin typeface="Avenir Next" panose="020B0503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6FC2A8-B595-BA4E-9ED3-5D99C3FDFC6F}"/>
              </a:ext>
            </a:extLst>
          </p:cNvPr>
          <p:cNvSpPr/>
          <p:nvPr/>
        </p:nvSpPr>
        <p:spPr>
          <a:xfrm>
            <a:off x="7754696" y="2213507"/>
            <a:ext cx="3420000" cy="536400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D9C022-C11A-2540-808A-731B4F60DFD9}"/>
              </a:ext>
            </a:extLst>
          </p:cNvPr>
          <p:cNvSpPr/>
          <p:nvPr/>
        </p:nvSpPr>
        <p:spPr>
          <a:xfrm>
            <a:off x="4296969" y="2213506"/>
            <a:ext cx="3420000" cy="536401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0B317B-BE8A-F547-B7C0-A466926DB400}"/>
              </a:ext>
            </a:extLst>
          </p:cNvPr>
          <p:cNvSpPr txBox="1"/>
          <p:nvPr/>
        </p:nvSpPr>
        <p:spPr>
          <a:xfrm>
            <a:off x="8351250" y="2337928"/>
            <a:ext cx="222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Avenir Next" panose="020B0503020202020204" pitchFamily="34" charset="0"/>
              </a:rPr>
              <a:t>DESEMPENHO</a:t>
            </a:r>
            <a:endParaRPr lang="en-US" sz="4000" b="1" spc="3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6A2F57-9376-0C4A-8DBC-B2389160F49A}"/>
              </a:ext>
            </a:extLst>
          </p:cNvPr>
          <p:cNvSpPr txBox="1"/>
          <p:nvPr/>
        </p:nvSpPr>
        <p:spPr>
          <a:xfrm>
            <a:off x="4921413" y="2337928"/>
            <a:ext cx="216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Avenir Next" panose="020B0503020202020204" pitchFamily="34" charset="0"/>
              </a:rPr>
              <a:t>USABILIDADE</a:t>
            </a:r>
            <a:endParaRPr lang="en-US" sz="4000" b="1" spc="3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714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324268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REQUISITOS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2C8C713-7800-F74E-A20C-5A8A12C6E98A}"/>
              </a:ext>
            </a:extLst>
          </p:cNvPr>
          <p:cNvCxnSpPr/>
          <p:nvPr/>
        </p:nvCxnSpPr>
        <p:spPr>
          <a:xfrm flipV="1">
            <a:off x="1042245" y="2813567"/>
            <a:ext cx="0" cy="3295400"/>
          </a:xfrm>
          <a:prstGeom prst="line">
            <a:avLst/>
          </a:prstGeom>
          <a:ln w="38100">
            <a:solidFill>
              <a:srgbClr val="FFFFFF">
                <a:alpha val="36471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D481C44-4D2B-3844-879A-AEF3F692CDA4}"/>
              </a:ext>
            </a:extLst>
          </p:cNvPr>
          <p:cNvCxnSpPr>
            <a:cxnSpLocks/>
          </p:cNvCxnSpPr>
          <p:nvPr/>
        </p:nvCxnSpPr>
        <p:spPr>
          <a:xfrm flipH="1" flipV="1">
            <a:off x="1040005" y="3638509"/>
            <a:ext cx="1493" cy="2469600"/>
          </a:xfrm>
          <a:prstGeom prst="line">
            <a:avLst/>
          </a:prstGeom>
          <a:ln w="38100">
            <a:solidFill>
              <a:srgbClr val="00EA8F"/>
            </a:solidFill>
          </a:ln>
          <a:effectLst>
            <a:glow rad="50800">
              <a:srgbClr val="00EA8F">
                <a:alpha val="3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9BFDFAF-C8C3-4F45-B321-91BC87C9C57C}"/>
              </a:ext>
            </a:extLst>
          </p:cNvPr>
          <p:cNvSpPr/>
          <p:nvPr/>
        </p:nvSpPr>
        <p:spPr>
          <a:xfrm>
            <a:off x="855248" y="2813568"/>
            <a:ext cx="10296000" cy="329539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47E43F1-F0F0-E24C-B4A1-CEF3F7F4217A}"/>
              </a:ext>
            </a:extLst>
          </p:cNvPr>
          <p:cNvSpPr/>
          <p:nvPr/>
        </p:nvSpPr>
        <p:spPr>
          <a:xfrm>
            <a:off x="1022752" y="3627899"/>
            <a:ext cx="36000" cy="36000"/>
          </a:xfrm>
          <a:prstGeom prst="ellipse">
            <a:avLst/>
          </a:prstGeom>
          <a:solidFill>
            <a:srgbClr val="00EA8F"/>
          </a:solidFill>
          <a:ln>
            <a:noFill/>
          </a:ln>
          <a:effectLst>
            <a:glow rad="152400">
              <a:srgbClr val="00EA8F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9A4267-C883-1A45-8FB6-1C6CF011301A}"/>
              </a:ext>
            </a:extLst>
          </p:cNvPr>
          <p:cNvSpPr txBox="1"/>
          <p:nvPr/>
        </p:nvSpPr>
        <p:spPr>
          <a:xfrm>
            <a:off x="1317046" y="2993075"/>
            <a:ext cx="9599484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registo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um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evento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deve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incluir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: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tipo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evento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;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jogador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;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equipa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;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instante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tempo e zona de campo.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16D5DA-75FD-B44E-ABA8-9DFBF02CB3FE}"/>
              </a:ext>
            </a:extLst>
          </p:cNvPr>
          <p:cNvSpPr/>
          <p:nvPr/>
        </p:nvSpPr>
        <p:spPr>
          <a:xfrm>
            <a:off x="953884" y="6129601"/>
            <a:ext cx="164592" cy="483857"/>
          </a:xfrm>
          <a:prstGeom prst="rect">
            <a:avLst/>
          </a:prstGeom>
          <a:solidFill>
            <a:srgbClr val="150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7EB847-2DD7-C740-8E43-51DD971CA27A}"/>
              </a:ext>
            </a:extLst>
          </p:cNvPr>
          <p:cNvSpPr/>
          <p:nvPr/>
        </p:nvSpPr>
        <p:spPr>
          <a:xfrm>
            <a:off x="839243" y="2217107"/>
            <a:ext cx="3420000" cy="6097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AA7F20-1448-344B-AD1F-C7244EB0100B}"/>
              </a:ext>
            </a:extLst>
          </p:cNvPr>
          <p:cNvSpPr txBox="1"/>
          <p:nvPr/>
        </p:nvSpPr>
        <p:spPr>
          <a:xfrm>
            <a:off x="1525565" y="2337102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rgbClr val="180020"/>
                </a:solidFill>
                <a:latin typeface="Avenir Next" panose="020B0503020202020204" pitchFamily="34" charset="0"/>
              </a:rPr>
              <a:t>FUNCIONAIS</a:t>
            </a:r>
            <a:endParaRPr lang="en-US" sz="4000" b="1" spc="300" dirty="0">
              <a:solidFill>
                <a:srgbClr val="180020"/>
              </a:solidFill>
              <a:latin typeface="Avenir Next" panose="020B0503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95020B-BD30-C045-BFEA-46735D0434AC}"/>
              </a:ext>
            </a:extLst>
          </p:cNvPr>
          <p:cNvSpPr/>
          <p:nvPr/>
        </p:nvSpPr>
        <p:spPr>
          <a:xfrm>
            <a:off x="7754696" y="2213507"/>
            <a:ext cx="3420000" cy="536400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556C74-A5E9-C040-8278-6A3706728200}"/>
              </a:ext>
            </a:extLst>
          </p:cNvPr>
          <p:cNvSpPr/>
          <p:nvPr/>
        </p:nvSpPr>
        <p:spPr>
          <a:xfrm>
            <a:off x="4296969" y="2213506"/>
            <a:ext cx="3420000" cy="536401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6D676-E318-D644-B719-074D0FF7BD48}"/>
              </a:ext>
            </a:extLst>
          </p:cNvPr>
          <p:cNvSpPr txBox="1"/>
          <p:nvPr/>
        </p:nvSpPr>
        <p:spPr>
          <a:xfrm>
            <a:off x="8351250" y="2337928"/>
            <a:ext cx="222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Avenir Next" panose="020B0503020202020204" pitchFamily="34" charset="0"/>
              </a:rPr>
              <a:t>DESEMPENHO</a:t>
            </a:r>
            <a:endParaRPr lang="en-US" sz="4000" b="1" spc="3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42DAA7-2E5F-A54F-8F21-D0CAEE002CEA}"/>
              </a:ext>
            </a:extLst>
          </p:cNvPr>
          <p:cNvSpPr txBox="1"/>
          <p:nvPr/>
        </p:nvSpPr>
        <p:spPr>
          <a:xfrm>
            <a:off x="4921413" y="2337928"/>
            <a:ext cx="216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Avenir Next" panose="020B0503020202020204" pitchFamily="34" charset="0"/>
              </a:rPr>
              <a:t>USABILIDADE</a:t>
            </a:r>
            <a:endParaRPr lang="en-US" sz="4000" b="1" spc="3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140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324268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REQUISITOS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2C8C713-7800-F74E-A20C-5A8A12C6E98A}"/>
              </a:ext>
            </a:extLst>
          </p:cNvPr>
          <p:cNvCxnSpPr/>
          <p:nvPr/>
        </p:nvCxnSpPr>
        <p:spPr>
          <a:xfrm flipV="1">
            <a:off x="1042245" y="2813567"/>
            <a:ext cx="0" cy="3295400"/>
          </a:xfrm>
          <a:prstGeom prst="line">
            <a:avLst/>
          </a:prstGeom>
          <a:ln w="38100">
            <a:solidFill>
              <a:srgbClr val="FFFFFF">
                <a:alpha val="36471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D481C44-4D2B-3844-879A-AEF3F692CDA4}"/>
              </a:ext>
            </a:extLst>
          </p:cNvPr>
          <p:cNvCxnSpPr>
            <a:cxnSpLocks/>
          </p:cNvCxnSpPr>
          <p:nvPr/>
        </p:nvCxnSpPr>
        <p:spPr>
          <a:xfrm flipH="1" flipV="1">
            <a:off x="1040005" y="2817701"/>
            <a:ext cx="1493" cy="3290400"/>
          </a:xfrm>
          <a:prstGeom prst="line">
            <a:avLst/>
          </a:prstGeom>
          <a:ln w="38100">
            <a:solidFill>
              <a:srgbClr val="00EA8F"/>
            </a:solidFill>
          </a:ln>
          <a:effectLst>
            <a:glow rad="50800">
              <a:srgbClr val="00EA8F">
                <a:alpha val="3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9BFDFAF-C8C3-4F45-B321-91BC87C9C57C}"/>
              </a:ext>
            </a:extLst>
          </p:cNvPr>
          <p:cNvSpPr/>
          <p:nvPr/>
        </p:nvSpPr>
        <p:spPr>
          <a:xfrm>
            <a:off x="855248" y="2813568"/>
            <a:ext cx="10296000" cy="329539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47E43F1-F0F0-E24C-B4A1-CEF3F7F4217A}"/>
              </a:ext>
            </a:extLst>
          </p:cNvPr>
          <p:cNvSpPr/>
          <p:nvPr/>
        </p:nvSpPr>
        <p:spPr>
          <a:xfrm>
            <a:off x="1022752" y="2826857"/>
            <a:ext cx="36000" cy="36000"/>
          </a:xfrm>
          <a:prstGeom prst="ellipse">
            <a:avLst/>
          </a:prstGeom>
          <a:solidFill>
            <a:srgbClr val="00EA8F"/>
          </a:solidFill>
          <a:ln>
            <a:noFill/>
          </a:ln>
          <a:effectLst>
            <a:glow rad="152400">
              <a:srgbClr val="00EA8F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9A4267-C883-1A45-8FB6-1C6CF011301A}"/>
              </a:ext>
            </a:extLst>
          </p:cNvPr>
          <p:cNvSpPr txBox="1"/>
          <p:nvPr/>
        </p:nvSpPr>
        <p:spPr>
          <a:xfrm>
            <a:off x="1317046" y="2993075"/>
            <a:ext cx="9599484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aplicação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deverá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contar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com 3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grupos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utilizadores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: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Administrador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; Gestor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clube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e Técnico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equipa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750119-91BB-B34A-903B-B6D56EDA8FE0}"/>
              </a:ext>
            </a:extLst>
          </p:cNvPr>
          <p:cNvSpPr/>
          <p:nvPr/>
        </p:nvSpPr>
        <p:spPr>
          <a:xfrm>
            <a:off x="953884" y="6129601"/>
            <a:ext cx="164592" cy="483857"/>
          </a:xfrm>
          <a:prstGeom prst="rect">
            <a:avLst/>
          </a:prstGeom>
          <a:solidFill>
            <a:srgbClr val="150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E9038F-2435-894E-9A8A-7C9A2BE35E84}"/>
              </a:ext>
            </a:extLst>
          </p:cNvPr>
          <p:cNvSpPr/>
          <p:nvPr/>
        </p:nvSpPr>
        <p:spPr>
          <a:xfrm>
            <a:off x="839243" y="2217107"/>
            <a:ext cx="3420000" cy="6097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BAED5-11D7-BA48-AA47-3D2BA71FA02A}"/>
              </a:ext>
            </a:extLst>
          </p:cNvPr>
          <p:cNvSpPr txBox="1"/>
          <p:nvPr/>
        </p:nvSpPr>
        <p:spPr>
          <a:xfrm>
            <a:off x="1525565" y="2337102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rgbClr val="180020"/>
                </a:solidFill>
                <a:latin typeface="Avenir Next" panose="020B0503020202020204" pitchFamily="34" charset="0"/>
              </a:rPr>
              <a:t>FUNCIONAIS</a:t>
            </a:r>
            <a:endParaRPr lang="en-US" sz="4000" b="1" spc="300" dirty="0">
              <a:solidFill>
                <a:srgbClr val="180020"/>
              </a:solidFill>
              <a:latin typeface="Avenir Next" panose="020B0503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E2E4928-347F-BE44-9CF9-FCE76DA6CEA7}"/>
              </a:ext>
            </a:extLst>
          </p:cNvPr>
          <p:cNvSpPr/>
          <p:nvPr/>
        </p:nvSpPr>
        <p:spPr>
          <a:xfrm>
            <a:off x="7754696" y="2213507"/>
            <a:ext cx="3420000" cy="536400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61F61D9-6CBA-8F4B-9A44-8B68FB5A5543}"/>
              </a:ext>
            </a:extLst>
          </p:cNvPr>
          <p:cNvSpPr/>
          <p:nvPr/>
        </p:nvSpPr>
        <p:spPr>
          <a:xfrm>
            <a:off x="4296969" y="2213506"/>
            <a:ext cx="3420000" cy="536401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F8B195-EDDF-5041-80E2-6187D5399A44}"/>
              </a:ext>
            </a:extLst>
          </p:cNvPr>
          <p:cNvSpPr txBox="1"/>
          <p:nvPr/>
        </p:nvSpPr>
        <p:spPr>
          <a:xfrm>
            <a:off x="8351250" y="2337928"/>
            <a:ext cx="222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Avenir Next" panose="020B0503020202020204" pitchFamily="34" charset="0"/>
              </a:rPr>
              <a:t>DESEMPENHO</a:t>
            </a:r>
            <a:endParaRPr lang="en-US" sz="4000" b="1" spc="3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C3476E-4191-3C40-8B96-498BE93E4FA1}"/>
              </a:ext>
            </a:extLst>
          </p:cNvPr>
          <p:cNvSpPr txBox="1"/>
          <p:nvPr/>
        </p:nvSpPr>
        <p:spPr>
          <a:xfrm>
            <a:off x="4921413" y="2337928"/>
            <a:ext cx="216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Avenir Next" panose="020B0503020202020204" pitchFamily="34" charset="0"/>
              </a:rPr>
              <a:t>USABILIDADE</a:t>
            </a:r>
            <a:endParaRPr lang="en-US" sz="4000" b="1" spc="3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876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324268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REQUISITOS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2C8C713-7800-F74E-A20C-5A8A12C6E98A}"/>
              </a:ext>
            </a:extLst>
          </p:cNvPr>
          <p:cNvCxnSpPr/>
          <p:nvPr/>
        </p:nvCxnSpPr>
        <p:spPr>
          <a:xfrm flipV="1">
            <a:off x="1037673" y="2813567"/>
            <a:ext cx="0" cy="3295400"/>
          </a:xfrm>
          <a:prstGeom prst="line">
            <a:avLst/>
          </a:prstGeom>
          <a:ln w="38100">
            <a:solidFill>
              <a:srgbClr val="FFFFFF">
                <a:alpha val="36471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D481C44-4D2B-3844-879A-AEF3F692CDA4}"/>
              </a:ext>
            </a:extLst>
          </p:cNvPr>
          <p:cNvCxnSpPr>
            <a:cxnSpLocks/>
          </p:cNvCxnSpPr>
          <p:nvPr/>
        </p:nvCxnSpPr>
        <p:spPr>
          <a:xfrm flipH="1" flipV="1">
            <a:off x="1040005" y="5031395"/>
            <a:ext cx="1493" cy="1080000"/>
          </a:xfrm>
          <a:prstGeom prst="line">
            <a:avLst/>
          </a:prstGeom>
          <a:ln w="38100">
            <a:solidFill>
              <a:srgbClr val="00EA8F"/>
            </a:solidFill>
          </a:ln>
          <a:effectLst>
            <a:glow rad="50800">
              <a:srgbClr val="00EA8F">
                <a:alpha val="3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9BFDFAF-C8C3-4F45-B321-91BC87C9C57C}"/>
              </a:ext>
            </a:extLst>
          </p:cNvPr>
          <p:cNvSpPr/>
          <p:nvPr/>
        </p:nvSpPr>
        <p:spPr>
          <a:xfrm>
            <a:off x="855248" y="2813568"/>
            <a:ext cx="10296000" cy="329539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47E43F1-F0F0-E24C-B4A1-CEF3F7F4217A}"/>
              </a:ext>
            </a:extLst>
          </p:cNvPr>
          <p:cNvSpPr/>
          <p:nvPr/>
        </p:nvSpPr>
        <p:spPr>
          <a:xfrm>
            <a:off x="1018894" y="5016897"/>
            <a:ext cx="36000" cy="36000"/>
          </a:xfrm>
          <a:prstGeom prst="ellipse">
            <a:avLst/>
          </a:prstGeom>
          <a:solidFill>
            <a:srgbClr val="00EA8F"/>
          </a:solidFill>
          <a:ln>
            <a:noFill/>
          </a:ln>
          <a:effectLst>
            <a:glow rad="152400">
              <a:srgbClr val="00EA8F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9A4267-C883-1A45-8FB6-1C6CF011301A}"/>
              </a:ext>
            </a:extLst>
          </p:cNvPr>
          <p:cNvSpPr txBox="1"/>
          <p:nvPr/>
        </p:nvSpPr>
        <p:spPr>
          <a:xfrm>
            <a:off x="1317046" y="2993075"/>
            <a:ext cx="959948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registo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um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evento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não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deverá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demorar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mais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5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segundos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5CEC48-4C1C-C248-91E8-1689E3608906}"/>
              </a:ext>
            </a:extLst>
          </p:cNvPr>
          <p:cNvSpPr/>
          <p:nvPr/>
        </p:nvSpPr>
        <p:spPr>
          <a:xfrm>
            <a:off x="953884" y="6129601"/>
            <a:ext cx="164592" cy="483857"/>
          </a:xfrm>
          <a:prstGeom prst="rect">
            <a:avLst/>
          </a:prstGeom>
          <a:solidFill>
            <a:srgbClr val="150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53DBB3-559F-FE4B-9D6D-5B6223F46D0F}"/>
              </a:ext>
            </a:extLst>
          </p:cNvPr>
          <p:cNvSpPr/>
          <p:nvPr/>
        </p:nvSpPr>
        <p:spPr>
          <a:xfrm>
            <a:off x="839243" y="2217107"/>
            <a:ext cx="3420000" cy="536400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9DBE61-A65A-8C45-8B48-D67FE0336817}"/>
              </a:ext>
            </a:extLst>
          </p:cNvPr>
          <p:cNvSpPr txBox="1"/>
          <p:nvPr/>
        </p:nvSpPr>
        <p:spPr>
          <a:xfrm>
            <a:off x="1525565" y="2337102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Avenir Next" panose="020B0503020202020204" pitchFamily="34" charset="0"/>
              </a:rPr>
              <a:t>FUNCIONAIS</a:t>
            </a:r>
            <a:endParaRPr lang="en-US" sz="4000" b="1" spc="3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B0846B-0B81-914B-9C77-26E62806D918}"/>
              </a:ext>
            </a:extLst>
          </p:cNvPr>
          <p:cNvSpPr/>
          <p:nvPr/>
        </p:nvSpPr>
        <p:spPr>
          <a:xfrm>
            <a:off x="7754696" y="2213507"/>
            <a:ext cx="3420000" cy="536400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F4FB600-97AC-8B46-8F03-7ED93A1E24FF}"/>
              </a:ext>
            </a:extLst>
          </p:cNvPr>
          <p:cNvSpPr/>
          <p:nvPr/>
        </p:nvSpPr>
        <p:spPr>
          <a:xfrm>
            <a:off x="4296969" y="2213506"/>
            <a:ext cx="3420000" cy="6244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92DD7E-AD42-0444-935A-B654F57F9267}"/>
              </a:ext>
            </a:extLst>
          </p:cNvPr>
          <p:cNvSpPr txBox="1"/>
          <p:nvPr/>
        </p:nvSpPr>
        <p:spPr>
          <a:xfrm>
            <a:off x="8351250" y="2337928"/>
            <a:ext cx="222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Avenir Next" panose="020B0503020202020204" pitchFamily="34" charset="0"/>
              </a:rPr>
              <a:t>DESEMPENHO</a:t>
            </a:r>
            <a:endParaRPr lang="en-US" sz="4000" b="1" spc="3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C7FF13-C324-6B43-9918-EE1443FD13E7}"/>
              </a:ext>
            </a:extLst>
          </p:cNvPr>
          <p:cNvSpPr txBox="1"/>
          <p:nvPr/>
        </p:nvSpPr>
        <p:spPr>
          <a:xfrm>
            <a:off x="4921413" y="2337928"/>
            <a:ext cx="216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rgbClr val="180020"/>
                </a:solidFill>
                <a:latin typeface="Avenir Next" panose="020B0503020202020204" pitchFamily="34" charset="0"/>
              </a:rPr>
              <a:t>USABILIDADE</a:t>
            </a:r>
            <a:endParaRPr lang="en-US" sz="4000" b="1" spc="300" dirty="0">
              <a:solidFill>
                <a:srgbClr val="180020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64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324268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REQUISITOS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2C8C713-7800-F74E-A20C-5A8A12C6E98A}"/>
              </a:ext>
            </a:extLst>
          </p:cNvPr>
          <p:cNvCxnSpPr/>
          <p:nvPr/>
        </p:nvCxnSpPr>
        <p:spPr>
          <a:xfrm flipV="1">
            <a:off x="1037673" y="2813567"/>
            <a:ext cx="0" cy="3295400"/>
          </a:xfrm>
          <a:prstGeom prst="line">
            <a:avLst/>
          </a:prstGeom>
          <a:ln w="38100">
            <a:solidFill>
              <a:srgbClr val="FFFFFF">
                <a:alpha val="36471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D481C44-4D2B-3844-879A-AEF3F692CDA4}"/>
              </a:ext>
            </a:extLst>
          </p:cNvPr>
          <p:cNvCxnSpPr>
            <a:cxnSpLocks/>
          </p:cNvCxnSpPr>
          <p:nvPr/>
        </p:nvCxnSpPr>
        <p:spPr>
          <a:xfrm flipH="1" flipV="1">
            <a:off x="1040005" y="3958347"/>
            <a:ext cx="1493" cy="2160000"/>
          </a:xfrm>
          <a:prstGeom prst="line">
            <a:avLst/>
          </a:prstGeom>
          <a:ln w="38100">
            <a:solidFill>
              <a:srgbClr val="00EA8F"/>
            </a:solidFill>
          </a:ln>
          <a:effectLst>
            <a:glow rad="50800">
              <a:srgbClr val="00EA8F">
                <a:alpha val="3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9BFDFAF-C8C3-4F45-B321-91BC87C9C57C}"/>
              </a:ext>
            </a:extLst>
          </p:cNvPr>
          <p:cNvSpPr/>
          <p:nvPr/>
        </p:nvSpPr>
        <p:spPr>
          <a:xfrm>
            <a:off x="855248" y="2813568"/>
            <a:ext cx="10296000" cy="329539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47E43F1-F0F0-E24C-B4A1-CEF3F7F4217A}"/>
              </a:ext>
            </a:extLst>
          </p:cNvPr>
          <p:cNvSpPr/>
          <p:nvPr/>
        </p:nvSpPr>
        <p:spPr>
          <a:xfrm>
            <a:off x="1018180" y="3940626"/>
            <a:ext cx="36000" cy="36000"/>
          </a:xfrm>
          <a:prstGeom prst="ellipse">
            <a:avLst/>
          </a:prstGeom>
          <a:solidFill>
            <a:srgbClr val="00EA8F"/>
          </a:solidFill>
          <a:ln>
            <a:noFill/>
          </a:ln>
          <a:effectLst>
            <a:glow rad="152400">
              <a:srgbClr val="00EA8F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9A4267-C883-1A45-8FB6-1C6CF011301A}"/>
              </a:ext>
            </a:extLst>
          </p:cNvPr>
          <p:cNvSpPr txBox="1"/>
          <p:nvPr/>
        </p:nvSpPr>
        <p:spPr>
          <a:xfrm>
            <a:off x="1317046" y="2993075"/>
            <a:ext cx="959948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aplicação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deverá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ser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intuitiva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,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modo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que 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registo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eventos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apresente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uma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razão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erro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inferior a 5%.</a:t>
            </a:r>
          </a:p>
          <a:p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43A30B-2BDE-DF44-BA16-EA89072A32F6}"/>
              </a:ext>
            </a:extLst>
          </p:cNvPr>
          <p:cNvSpPr/>
          <p:nvPr/>
        </p:nvSpPr>
        <p:spPr>
          <a:xfrm>
            <a:off x="953884" y="6129601"/>
            <a:ext cx="164592" cy="483857"/>
          </a:xfrm>
          <a:prstGeom prst="rect">
            <a:avLst/>
          </a:prstGeom>
          <a:solidFill>
            <a:srgbClr val="150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66CC34-8B17-524F-9AF1-72841BBCFCBC}"/>
              </a:ext>
            </a:extLst>
          </p:cNvPr>
          <p:cNvSpPr/>
          <p:nvPr/>
        </p:nvSpPr>
        <p:spPr>
          <a:xfrm>
            <a:off x="839243" y="2217107"/>
            <a:ext cx="3420000" cy="536400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7D1CC4-6874-8D40-99A8-57715ED4ED22}"/>
              </a:ext>
            </a:extLst>
          </p:cNvPr>
          <p:cNvSpPr txBox="1"/>
          <p:nvPr/>
        </p:nvSpPr>
        <p:spPr>
          <a:xfrm>
            <a:off x="1525565" y="2337102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Avenir Next" panose="020B0503020202020204" pitchFamily="34" charset="0"/>
              </a:rPr>
              <a:t>FUNCIONAIS</a:t>
            </a:r>
            <a:endParaRPr lang="en-US" sz="4000" b="1" spc="3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5A68A47-B425-014E-8F7F-5FA4833BE5E0}"/>
              </a:ext>
            </a:extLst>
          </p:cNvPr>
          <p:cNvSpPr/>
          <p:nvPr/>
        </p:nvSpPr>
        <p:spPr>
          <a:xfrm>
            <a:off x="7754696" y="2213507"/>
            <a:ext cx="3420000" cy="536400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3F7D36-3573-4641-B3E4-A1AAD462034A}"/>
              </a:ext>
            </a:extLst>
          </p:cNvPr>
          <p:cNvSpPr/>
          <p:nvPr/>
        </p:nvSpPr>
        <p:spPr>
          <a:xfrm>
            <a:off x="4296969" y="2213506"/>
            <a:ext cx="3420000" cy="6244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FDF304-F441-9C4E-A403-E6CDA964F3D6}"/>
              </a:ext>
            </a:extLst>
          </p:cNvPr>
          <p:cNvSpPr txBox="1"/>
          <p:nvPr/>
        </p:nvSpPr>
        <p:spPr>
          <a:xfrm>
            <a:off x="8351250" y="2337928"/>
            <a:ext cx="222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Avenir Next" panose="020B0503020202020204" pitchFamily="34" charset="0"/>
              </a:rPr>
              <a:t>DESEMPENHO</a:t>
            </a:r>
            <a:endParaRPr lang="en-US" sz="4000" b="1" spc="3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A3B4C8-8470-F44B-81F8-A6ED3173272B}"/>
              </a:ext>
            </a:extLst>
          </p:cNvPr>
          <p:cNvSpPr txBox="1"/>
          <p:nvPr/>
        </p:nvSpPr>
        <p:spPr>
          <a:xfrm>
            <a:off x="4921413" y="2337928"/>
            <a:ext cx="216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rgbClr val="180020"/>
                </a:solidFill>
                <a:latin typeface="Avenir Next" panose="020B0503020202020204" pitchFamily="34" charset="0"/>
              </a:rPr>
              <a:t>USABILIDADE</a:t>
            </a:r>
            <a:endParaRPr lang="en-US" sz="4000" b="1" spc="300" dirty="0">
              <a:solidFill>
                <a:srgbClr val="180020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802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1047</TotalTime>
  <Words>549</Words>
  <Application>Microsoft Macintosh PowerPoint</Application>
  <PresentationFormat>Widescreen</PresentationFormat>
  <Paragraphs>96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Avenir Next</vt:lpstr>
      <vt:lpstr>Calibri</vt:lpstr>
      <vt:lpstr>Calibri Light</vt:lpstr>
      <vt:lpstr>DIN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Vitor Emanuel Carvalho Peixoto</dc:creator>
  <cp:lastModifiedBy>Vitor Emanuel Carvalho Peixoto</cp:lastModifiedBy>
  <cp:revision>48</cp:revision>
  <cp:lastPrinted>2019-03-26T21:22:39Z</cp:lastPrinted>
  <dcterms:created xsi:type="dcterms:W3CDTF">2019-03-20T10:06:43Z</dcterms:created>
  <dcterms:modified xsi:type="dcterms:W3CDTF">2019-03-26T22:21:32Z</dcterms:modified>
</cp:coreProperties>
</file>